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4"/>
  </p:notesMasterIdLst>
  <p:sldIdLst>
    <p:sldId id="256" r:id="rId2"/>
    <p:sldId id="28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9" r:id="rId11"/>
    <p:sldId id="266" r:id="rId12"/>
    <p:sldId id="267" r:id="rId13"/>
    <p:sldId id="290" r:id="rId14"/>
    <p:sldId id="291" r:id="rId15"/>
    <p:sldId id="299" r:id="rId16"/>
    <p:sldId id="270" r:id="rId17"/>
    <p:sldId id="292" r:id="rId18"/>
    <p:sldId id="293" r:id="rId19"/>
    <p:sldId id="294" r:id="rId20"/>
    <p:sldId id="274" r:id="rId21"/>
    <p:sldId id="275" r:id="rId22"/>
    <p:sldId id="276" r:id="rId23"/>
    <p:sldId id="277" r:id="rId24"/>
    <p:sldId id="295" r:id="rId25"/>
    <p:sldId id="279" r:id="rId26"/>
    <p:sldId id="296" r:id="rId27"/>
    <p:sldId id="280" r:id="rId28"/>
    <p:sldId id="281" r:id="rId29"/>
    <p:sldId id="282" r:id="rId30"/>
    <p:sldId id="285" r:id="rId31"/>
    <p:sldId id="283" r:id="rId32"/>
    <p:sldId id="284" r:id="rId3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F067E2-09F7-453C-9FDD-70E00E45BC5A}">
  <a:tblStyle styleId="{B8F067E2-09F7-453C-9FDD-70E00E45BC5A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4"/>
    <p:restoredTop sz="93750"/>
  </p:normalViewPr>
  <p:slideViewPr>
    <p:cSldViewPr snapToGrid="0" snapToObjects="1">
      <p:cViewPr varScale="1">
        <p:scale>
          <a:sx n="81" d="100"/>
          <a:sy n="81" d="100"/>
        </p:scale>
        <p:origin x="1026" y="9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19026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page(s).</a:t>
            </a:r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347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112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7287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4571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9747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735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1018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285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56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8069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4773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3503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9" name="Shape 5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8567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7" name="Shape 5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5754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0398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6259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r>
              <a:rPr lang="en-US" sz="2000" b="0" i="0" u="none" strike="noStrike" cap="none">
                <a:latin typeface="Merriweather Sans"/>
                <a:ea typeface="Merriweather Sans"/>
                <a:cs typeface="Merriweather Sans"/>
                <a:sym typeface="Merriweather Sans"/>
              </a:rPr>
              <a:t>Who has see a traceback in CTools?</a:t>
            </a:r>
          </a:p>
        </p:txBody>
      </p:sp>
    </p:spTree>
    <p:extLst>
      <p:ext uri="{BB962C8B-B14F-4D97-AF65-F5344CB8AC3E}">
        <p14:creationId xmlns:p14="http://schemas.microsoft.com/office/powerpoint/2010/main" val="6092576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r>
              <a:rPr lang="en-US" sz="2000" b="0" i="0" u="none" strike="noStrike" cap="none">
                <a:latin typeface="Merriweather Sans"/>
                <a:ea typeface="Merriweather Sans"/>
                <a:cs typeface="Merriweather Sans"/>
                <a:sym typeface="Merriweather Sans"/>
              </a:rPr>
              <a:t>Who has see a traceback in CTools?</a:t>
            </a:r>
          </a:p>
        </p:txBody>
      </p:sp>
    </p:spTree>
    <p:extLst>
      <p:ext uri="{BB962C8B-B14F-4D97-AF65-F5344CB8AC3E}">
        <p14:creationId xmlns:p14="http://schemas.microsoft.com/office/powerpoint/2010/main" val="1579086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2" name="Shape 6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345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4" name="Shape 6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357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6" name="Shape 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4473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411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985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3" name="Shape 6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3890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Shape 6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0" name="Shape 6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955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916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309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768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5" name="Shape 3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832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8711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66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14937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0794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3088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19804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7246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62128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3485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25168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0377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932000" cy="1794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698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19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5123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3941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7048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9677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129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73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485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03896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568E096-C1D3-40C5-8575-C38E7C6622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A72F65D-0611-47F2-8FA7-9D527A1A65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3490180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1155700" y="2161309"/>
            <a:ext cx="13931900" cy="24614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Условные операторы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747114-FE7C-4CB7-849B-03C7B06D694F}"/>
              </a:ext>
            </a:extLst>
          </p:cNvPr>
          <p:cNvSpPr txBox="1"/>
          <p:nvPr/>
        </p:nvSpPr>
        <p:spPr>
          <a:xfrm>
            <a:off x="8443357" y="7110021"/>
            <a:ext cx="5652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rgbClr val="00B0F0"/>
                </a:solidFill>
              </a:rPr>
              <a:t>Владислав Карюкин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63"/>
          <p:cNvSpPr txBox="1"/>
          <p:nvPr/>
        </p:nvSpPr>
        <p:spPr>
          <a:xfrm>
            <a:off x="4598450" y="5392512"/>
            <a:ext cx="7704000" cy="2421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364"/>
          <p:cNvSpPr txBox="1"/>
          <p:nvPr/>
        </p:nvSpPr>
        <p:spPr>
          <a:xfrm>
            <a:off x="4576700" y="2941773"/>
            <a:ext cx="7704000" cy="1509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362"/>
          <p:cNvSpPr txBox="1"/>
          <p:nvPr/>
        </p:nvSpPr>
        <p:spPr>
          <a:xfrm>
            <a:off x="5533200" y="6313475"/>
            <a:ext cx="6377099" cy="10169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Shape 343"/>
          <p:cNvSpPr txBox="1"/>
          <p:nvPr/>
        </p:nvSpPr>
        <p:spPr>
          <a:xfrm>
            <a:off x="4598449" y="2438400"/>
            <a:ext cx="7918337" cy="5854799"/>
          </a:xfrm>
          <a:prstGeom prst="rect">
            <a:avLst/>
          </a:prstGeom>
          <a:noFill/>
          <a:ln w="12700" cap="rnd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print('Still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bigger')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print('Done with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print('Done with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15" name="Shape 361"/>
          <p:cNvSpPr txBox="1"/>
          <p:nvPr/>
        </p:nvSpPr>
        <p:spPr>
          <a:xfrm>
            <a:off x="2147475" y="524656"/>
            <a:ext cx="12044775" cy="14947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7F00"/>
              </a:buClr>
            </a:pPr>
            <a:r>
              <a:rPr lang="ru-RU" sz="3600" dirty="0">
                <a:solidFill>
                  <a:schemeClr val="accent2"/>
                </a:solidFill>
              </a:rPr>
              <a:t>Подумайте о начальных / конечных блоках</a:t>
            </a:r>
            <a:endParaRPr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83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/>
          <p:nvPr/>
        </p:nvSpPr>
        <p:spPr>
          <a:xfrm>
            <a:off x="797475" y="3210450"/>
            <a:ext cx="6953818" cy="333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1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print('More than one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100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print('Less than 100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88" name="Shape 388"/>
          <p:cNvSpPr txBox="1"/>
          <p:nvPr/>
        </p:nvSpPr>
        <p:spPr>
          <a:xfrm>
            <a:off x="1168400" y="689548"/>
            <a:ext cx="4813299" cy="21679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Вложенные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81" name="Shape 381"/>
          <p:cNvCxnSpPr/>
          <p:nvPr/>
        </p:nvCxnSpPr>
        <p:spPr>
          <a:xfrm rot="10800000">
            <a:off x="9451261" y="830128"/>
            <a:ext cx="13265" cy="40822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/>
          <p:nvPr/>
        </p:nvSpPr>
        <p:spPr>
          <a:xfrm>
            <a:off x="7986419" y="1182730"/>
            <a:ext cx="2966810" cy="1229106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1</a:t>
            </a:r>
          </a:p>
        </p:txBody>
      </p:sp>
      <p:sp>
        <p:nvSpPr>
          <p:cNvPr id="370" name="Shape 370"/>
          <p:cNvSpPr txBox="1"/>
          <p:nvPr/>
        </p:nvSpPr>
        <p:spPr>
          <a:xfrm>
            <a:off x="10253910" y="2433028"/>
            <a:ext cx="3488651" cy="105957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print('More than one’)</a:t>
            </a:r>
          </a:p>
        </p:txBody>
      </p:sp>
      <p:sp>
        <p:nvSpPr>
          <p:cNvPr id="371" name="Shape 371"/>
          <p:cNvSpPr/>
          <p:nvPr/>
        </p:nvSpPr>
        <p:spPr>
          <a:xfrm>
            <a:off x="10253910" y="3863455"/>
            <a:ext cx="3464810" cy="1229106"/>
          </a:xfrm>
          <a:prstGeom prst="diamond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100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2636709" y="5050179"/>
            <a:ext cx="3327815" cy="1059575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print('Less </a:t>
            </a: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than </a:t>
            </a:r>
            <a:r>
              <a:rPr lang="en-US" sz="2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100')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8018206" y="7095158"/>
            <a:ext cx="2892639" cy="1059491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cxnSp>
        <p:nvCxnSpPr>
          <p:cNvPr id="374" name="Shape 374"/>
          <p:cNvCxnSpPr/>
          <p:nvPr/>
        </p:nvCxnSpPr>
        <p:spPr>
          <a:xfrm rot="10800000" flipH="1">
            <a:off x="10932038" y="1782610"/>
            <a:ext cx="1127071" cy="27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5" name="Shape 375"/>
          <p:cNvCxnSpPr/>
          <p:nvPr/>
        </p:nvCxnSpPr>
        <p:spPr>
          <a:xfrm rot="10800000" flipH="1">
            <a:off x="12049889" y="1782495"/>
            <a:ext cx="9261" cy="63199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/>
          <p:nvPr/>
        </p:nvCxnSpPr>
        <p:spPr>
          <a:xfrm rot="10800000" flipH="1">
            <a:off x="9434062" y="2399916"/>
            <a:ext cx="30462" cy="468464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7" name="Shape 377"/>
          <p:cNvCxnSpPr/>
          <p:nvPr/>
        </p:nvCxnSpPr>
        <p:spPr>
          <a:xfrm>
            <a:off x="13697529" y="4456817"/>
            <a:ext cx="610580" cy="1192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8" name="Shape 378"/>
          <p:cNvCxnSpPr/>
          <p:nvPr/>
        </p:nvCxnSpPr>
        <p:spPr>
          <a:xfrm rot="10800000" flipH="1">
            <a:off x="14274997" y="4510191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9" name="Shape 379"/>
          <p:cNvCxnSpPr>
            <a:stCxn id="371" idx="0"/>
            <a:endCxn id="370" idx="2"/>
          </p:cNvCxnSpPr>
          <p:nvPr/>
        </p:nvCxnSpPr>
        <p:spPr>
          <a:xfrm flipV="1">
            <a:off x="11986315" y="3492603"/>
            <a:ext cx="11921" cy="3708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>
            <a:off x="9496313" y="6618350"/>
            <a:ext cx="4749545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2" name="Shape 382"/>
          <p:cNvSpPr txBox="1"/>
          <p:nvPr/>
        </p:nvSpPr>
        <p:spPr>
          <a:xfrm>
            <a:off x="11358517" y="1230411"/>
            <a:ext cx="918430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3742561" y="3921731"/>
            <a:ext cx="917822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384" name="Shape 384"/>
          <p:cNvCxnSpPr/>
          <p:nvPr/>
        </p:nvCxnSpPr>
        <p:spPr>
          <a:xfrm rot="10800000">
            <a:off x="12003532" y="5123024"/>
            <a:ext cx="0" cy="1495324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5" name="Shape 385"/>
          <p:cNvSpPr txBox="1"/>
          <p:nvPr/>
        </p:nvSpPr>
        <p:spPr>
          <a:xfrm>
            <a:off x="11386329" y="5066072"/>
            <a:ext cx="45164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8801078" y="2544284"/>
            <a:ext cx="45164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389" name="Shape 389"/>
          <p:cNvCxnSpPr/>
          <p:nvPr/>
        </p:nvCxnSpPr>
        <p:spPr>
          <a:xfrm rot="10800000" flipH="1">
            <a:off x="14274997" y="6163128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729242" y="745588"/>
            <a:ext cx="8184569" cy="188474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5" name="Shape 395"/>
          <p:cNvSpPr txBox="1">
            <a:spLocks noGrp="1"/>
          </p:cNvSpPr>
          <p:nvPr>
            <p:ph idx="1"/>
          </p:nvPr>
        </p:nvSpPr>
        <p:spPr>
          <a:xfrm>
            <a:off x="854060" y="2964080"/>
            <a:ext cx="5894438" cy="566416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Иногда мы хотим сделать что-то одно, если логическое выражение истинно, и что-то другое, если выражение ложно.</a:t>
            </a:r>
          </a:p>
          <a:p>
            <a:r>
              <a:rPr lang="ru-RU" sz="3200" dirty="0"/>
              <a:t>Это похоже на развилку дорог - мы должны выбрать тот или иной путь, но не оба</a:t>
            </a: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02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>
            <a:off x="8805517" y="3910062"/>
            <a:ext cx="1209925" cy="581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8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1126051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 с </a:t>
            </a: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else:</a:t>
            </a: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02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print('Bigger')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print('Smaller')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21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</p:spTree>
    <p:extLst>
      <p:ext uri="{BB962C8B-B14F-4D97-AF65-F5344CB8AC3E}">
        <p14:creationId xmlns:p14="http://schemas.microsoft.com/office/powerpoint/2010/main" val="1065842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458"/>
          <p:cNvSpPr txBox="1"/>
          <p:nvPr/>
        </p:nvSpPr>
        <p:spPr>
          <a:xfrm>
            <a:off x="955900" y="4404944"/>
            <a:ext cx="4726519" cy="22986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Визуализация блоков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print('Bigger')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print('Smaller')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21" name="Shape 440"/>
          <p:cNvSpPr txBox="1"/>
          <p:nvPr/>
        </p:nvSpPr>
        <p:spPr>
          <a:xfrm>
            <a:off x="6891553" y="3024705"/>
            <a:ext cx="9189198" cy="33782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4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25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26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7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8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9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0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31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2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34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5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0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</p:spTree>
    <p:extLst>
      <p:ext uri="{BB962C8B-B14F-4D97-AF65-F5344CB8AC3E}">
        <p14:creationId xmlns:p14="http://schemas.microsoft.com/office/powerpoint/2010/main" val="898307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482" y="1197390"/>
            <a:ext cx="12539631" cy="2258329"/>
          </a:xfrm>
        </p:spPr>
        <p:txBody>
          <a:bodyPr/>
          <a:lstStyle/>
          <a:p>
            <a:r>
              <a:rPr lang="kk-KZ" sz="7200" dirty="0">
                <a:solidFill>
                  <a:srgbClr val="FFD966"/>
                </a:solidFill>
              </a:rPr>
              <a:t>Больше условных структур</a:t>
            </a:r>
            <a:r>
              <a:rPr lang="is-IS" sz="7200" dirty="0">
                <a:solidFill>
                  <a:srgbClr val="FFD966"/>
                </a:solidFill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16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773573" y="745588"/>
            <a:ext cx="6550565" cy="22096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b="1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6412" y="2286710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2613" y="2376410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6368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7836" y="6893651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9312" y="2202616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58374" y="3503271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9225" y="2955278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8748" y="1716348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2986" y="6743717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7624" y="7377204"/>
            <a:ext cx="3061023" cy="8520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85199" y="4002229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41401" y="4091929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5155" y="465535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3862" y="3974197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2870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9232" y="46441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8212" y="3578833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8837" y="561683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4387" y="5295942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8974" y="5073027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759934" y="815899"/>
            <a:ext cx="6119416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</a:t>
            </a:r>
            <a:endParaRPr lang="en-US" sz="6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4315" y="2283417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0516" y="237311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4271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5739" y="6890358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7215" y="2199323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56277" y="3499978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7128" y="2951985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6651" y="1713055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0889" y="6740424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5527" y="7373911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83102" y="399893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9304" y="408863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3058" y="465206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1765" y="3970904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0773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7135" y="4640854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6115" y="3575540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6740" y="5613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2290" y="5292649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6877" y="5069734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602488" y="972862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657155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523354" y="745587"/>
            <a:ext cx="6796646" cy="19406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5 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Medium')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88036" y="2276842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44237" y="2366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77992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19460" y="6883783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0936" y="2192748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49998" y="3493403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0849" y="2945410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0372" y="1706480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74610" y="6733849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99248" y="7367336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76823" y="3992361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3025" y="408206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66779" y="4645491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15486" y="3964329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44494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0856" y="463427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29836" y="3568965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0461" y="560696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76011" y="5286074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0598" y="5063159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596209" y="966287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689330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257858" y="745588"/>
            <a:ext cx="6657206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1033161" y="2935664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20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print('LARGE'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b="1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76941" y="226709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33142" y="235679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66897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08365" y="6874037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69841" y="2183002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38903" y="3483657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19754" y="2935664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59277" y="1696734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63515" y="6724103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88153" y="7357590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65728" y="3982615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21930" y="407231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55684" y="4635745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04391" y="3954583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33399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599761" y="4624533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18741" y="3559219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799366" y="559722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64916" y="5276328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59503" y="5053413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585114" y="956541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20</a:t>
            </a:r>
          </a:p>
        </p:txBody>
      </p:sp>
    </p:spTree>
    <p:extLst>
      <p:ext uri="{BB962C8B-B14F-4D97-AF65-F5344CB8AC3E}">
        <p14:creationId xmlns:p14="http://schemas.microsoft.com/office/powerpoint/2010/main" val="2069969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5272779" y="844294"/>
            <a:ext cx="9588499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8" name="Shape 568"/>
          <p:cNvSpPr txBox="1"/>
          <p:nvPr/>
        </p:nvSpPr>
        <p:spPr>
          <a:xfrm>
            <a:off x="13684013" y="3562350"/>
            <a:ext cx="1581150" cy="2184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7799386" y="2873375"/>
            <a:ext cx="4535286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&lt; 10: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Smaller'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&gt; 20: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Bigger'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'Finis'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70" name="Shape 570"/>
          <p:cNvSpPr txBox="1"/>
          <p:nvPr/>
        </p:nvSpPr>
        <p:spPr>
          <a:xfrm>
            <a:off x="1244600" y="977900"/>
            <a:ext cx="2743199" cy="597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5</a:t>
            </a:r>
          </a:p>
        </p:txBody>
      </p:sp>
      <p:cxnSp>
        <p:nvCxnSpPr>
          <p:cNvPr id="571" name="Shape 571"/>
          <p:cNvCxnSpPr/>
          <p:nvPr/>
        </p:nvCxnSpPr>
        <p:spPr>
          <a:xfrm rot="10800000">
            <a:off x="2597149" y="15605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2" name="Shape 572"/>
          <p:cNvCxnSpPr>
            <a:endCxn id="569" idx="3"/>
          </p:cNvCxnSpPr>
          <p:nvPr/>
        </p:nvCxnSpPr>
        <p:spPr>
          <a:xfrm flipH="1">
            <a:off x="12334672" y="4948237"/>
            <a:ext cx="1206230" cy="417513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3" name="Shape 573"/>
          <p:cNvSpPr/>
          <p:nvPr/>
        </p:nvSpPr>
        <p:spPr>
          <a:xfrm>
            <a:off x="1181100" y="21209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&lt; 10 ?</a:t>
            </a:r>
          </a:p>
        </p:txBody>
      </p:sp>
      <p:cxnSp>
        <p:nvCxnSpPr>
          <p:cNvPr id="574" name="Shape 574"/>
          <p:cNvCxnSpPr/>
          <p:nvPr/>
        </p:nvCxnSpPr>
        <p:spPr>
          <a:xfrm rot="10800000">
            <a:off x="2597150" y="3338512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5" name="Shape 575"/>
          <p:cNvSpPr txBox="1"/>
          <p:nvPr/>
        </p:nvSpPr>
        <p:spPr>
          <a:xfrm>
            <a:off x="3327400" y="33528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76" name="Shape 576"/>
          <p:cNvCxnSpPr/>
          <p:nvPr/>
        </p:nvCxnSpPr>
        <p:spPr>
          <a:xfrm rot="10800000">
            <a:off x="4038599" y="27495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7" name="Shape 577"/>
          <p:cNvCxnSpPr/>
          <p:nvPr/>
        </p:nvCxnSpPr>
        <p:spPr>
          <a:xfrm rot="10800000" flipH="1">
            <a:off x="4783137" y="27495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8" name="Shape 578"/>
          <p:cNvCxnSpPr/>
          <p:nvPr/>
        </p:nvCxnSpPr>
        <p:spPr>
          <a:xfrm flipH="1">
            <a:off x="4783137" y="4087812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9" name="Shape 579"/>
          <p:cNvCxnSpPr/>
          <p:nvPr/>
        </p:nvCxnSpPr>
        <p:spPr>
          <a:xfrm>
            <a:off x="2649536" y="44196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0" name="Shape 580"/>
          <p:cNvSpPr/>
          <p:nvPr/>
        </p:nvSpPr>
        <p:spPr>
          <a:xfrm>
            <a:off x="1181100" y="48641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&gt; 20 ?</a:t>
            </a:r>
          </a:p>
        </p:txBody>
      </p:sp>
      <p:cxnSp>
        <p:nvCxnSpPr>
          <p:cNvPr id="581" name="Shape 581"/>
          <p:cNvCxnSpPr/>
          <p:nvPr/>
        </p:nvCxnSpPr>
        <p:spPr>
          <a:xfrm rot="10800000">
            <a:off x="2597150" y="6081711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2" name="Shape 582"/>
          <p:cNvSpPr txBox="1"/>
          <p:nvPr/>
        </p:nvSpPr>
        <p:spPr>
          <a:xfrm>
            <a:off x="3327400" y="60960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Bigger')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83" name="Shape 583"/>
          <p:cNvCxnSpPr/>
          <p:nvPr/>
        </p:nvCxnSpPr>
        <p:spPr>
          <a:xfrm rot="10800000">
            <a:off x="4038599" y="54927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4783137" y="54927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5" name="Shape 585"/>
          <p:cNvCxnSpPr/>
          <p:nvPr/>
        </p:nvCxnSpPr>
        <p:spPr>
          <a:xfrm flipH="1">
            <a:off x="4783137" y="6831011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6" name="Shape 586"/>
          <p:cNvCxnSpPr/>
          <p:nvPr/>
        </p:nvCxnSpPr>
        <p:spPr>
          <a:xfrm>
            <a:off x="2649536" y="71628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7" name="Shape 587"/>
          <p:cNvCxnSpPr/>
          <p:nvPr/>
        </p:nvCxnSpPr>
        <p:spPr>
          <a:xfrm flipH="1">
            <a:off x="11431588" y="5508625"/>
            <a:ext cx="2109314" cy="165417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8" name="Shape 588"/>
          <p:cNvSpPr txBox="1"/>
          <p:nvPr/>
        </p:nvSpPr>
        <p:spPr>
          <a:xfrm>
            <a:off x="1244600" y="76581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4414837" y="210820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5747875" y="278505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1" name="Shape 591"/>
          <p:cNvSpPr txBox="1"/>
          <p:nvPr/>
        </p:nvSpPr>
        <p:spPr>
          <a:xfrm>
            <a:off x="1549262" y="6097586"/>
            <a:ext cx="725399" cy="52776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7" name="Shape 589"/>
          <p:cNvSpPr txBox="1"/>
          <p:nvPr/>
        </p:nvSpPr>
        <p:spPr>
          <a:xfrm>
            <a:off x="4436269" y="4765676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8" name="Shape 591"/>
          <p:cNvSpPr txBox="1"/>
          <p:nvPr/>
        </p:nvSpPr>
        <p:spPr>
          <a:xfrm>
            <a:off x="1590537" y="3394076"/>
            <a:ext cx="725399" cy="7080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504472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xfrm>
            <a:off x="557397" y="745587"/>
            <a:ext cx="7090311" cy="219949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43605" y="3121862"/>
            <a:ext cx="5311799" cy="41870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# No Else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print('Small')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print('Medium')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576" name="Shape 576"/>
          <p:cNvSpPr txBox="1"/>
          <p:nvPr/>
        </p:nvSpPr>
        <p:spPr>
          <a:xfrm>
            <a:off x="8707420" y="1563873"/>
            <a:ext cx="6437700" cy="61777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print('Small')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print('Medium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20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print('Big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40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print('Large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100: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print('Huge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print('Ginormous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11175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2" name="Shape 582"/>
          <p:cNvSpPr txBox="1"/>
          <p:nvPr/>
        </p:nvSpPr>
        <p:spPr>
          <a:xfrm>
            <a:off x="8677001" y="3640379"/>
            <a:ext cx="6410699" cy="40464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print('Below 2')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20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print('Below 20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10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print('Below 10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print('Something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3" name="Shape 583"/>
          <p:cNvSpPr txBox="1"/>
          <p:nvPr/>
        </p:nvSpPr>
        <p:spPr>
          <a:xfrm>
            <a:off x="1404925" y="4496066"/>
            <a:ext cx="6554852" cy="32209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print('Below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&gt;= 2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print('Two or more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print('Something else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4" name="Shape 584"/>
          <p:cNvSpPr txBox="1"/>
          <p:nvPr/>
        </p:nvSpPr>
        <p:spPr>
          <a:xfrm>
            <a:off x="925250" y="2722875"/>
            <a:ext cx="6554852" cy="15902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600" dirty="0">
                <a:solidFill>
                  <a:srgbClr val="92D050"/>
                </a:solidFill>
              </a:rPr>
              <a:t>Что никогда не будет печататься независимо от значения x?</a:t>
            </a:r>
            <a:endParaRPr lang="en-US" sz="3600" u="none" strike="noStrike" cap="none" dirty="0">
              <a:solidFill>
                <a:srgbClr val="92D05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try / except</a:t>
            </a:r>
          </a:p>
        </p:txBody>
      </p:sp>
      <p:sp>
        <p:nvSpPr>
          <p:cNvPr id="590" name="Shape 59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454551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Вы окружаете опасный участок кода командой </a:t>
            </a:r>
            <a:r>
              <a:rPr lang="ru-RU" sz="3600" dirty="0" err="1"/>
              <a:t>try</a:t>
            </a:r>
            <a:r>
              <a:rPr lang="ru-RU" sz="3600" dirty="0"/>
              <a:t> </a:t>
            </a:r>
            <a:r>
              <a:rPr lang="ru-RU" sz="3600" dirty="0" err="1"/>
              <a:t>and</a:t>
            </a:r>
            <a:r>
              <a:rPr lang="ru-RU" sz="3600" dirty="0"/>
              <a:t> </a:t>
            </a:r>
            <a:r>
              <a:rPr lang="ru-RU" sz="3600" dirty="0" err="1"/>
              <a:t>except</a:t>
            </a:r>
            <a:endParaRPr lang="ru-RU" sz="3600" dirty="0"/>
          </a:p>
          <a:p>
            <a:r>
              <a:rPr lang="ru-RU" sz="3600" dirty="0"/>
              <a:t>Если код в попытке работает - исключение пропускается</a:t>
            </a:r>
          </a:p>
          <a:p>
            <a:r>
              <a:rPr lang="ru-RU" sz="3600" dirty="0"/>
              <a:t>Если код в попытке не удается - он переходит в раздел </a:t>
            </a:r>
            <a:r>
              <a:rPr lang="ru-RU" sz="3600" dirty="0" err="1"/>
              <a:t>except</a:t>
            </a:r>
            <a:endParaRPr lang="ru-RU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147704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(most recent call last):  File "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'Hello Bob'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091999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(most recent call last):  File "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'Hello Bob'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</p:txBody>
      </p:sp>
      <p:cxnSp>
        <p:nvCxnSpPr>
          <p:cNvPr id="6" name="Shape 604"/>
          <p:cNvCxnSpPr/>
          <p:nvPr/>
        </p:nvCxnSpPr>
        <p:spPr>
          <a:xfrm rot="10800000">
            <a:off x="1127215" y="5574171"/>
            <a:ext cx="1217400" cy="13499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7" name="Shape 605"/>
          <p:cNvSpPr txBox="1"/>
          <p:nvPr/>
        </p:nvSpPr>
        <p:spPr>
          <a:xfrm>
            <a:off x="174715" y="3120844"/>
            <a:ext cx="1904999" cy="21843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program stops here</a:t>
            </a:r>
          </a:p>
        </p:txBody>
      </p:sp>
      <p:sp>
        <p:nvSpPr>
          <p:cNvPr id="8" name="Shape 609"/>
          <p:cNvSpPr txBox="1"/>
          <p:nvPr/>
        </p:nvSpPr>
        <p:spPr>
          <a:xfrm>
            <a:off x="2468884" y="5966081"/>
            <a:ext cx="4819500" cy="202813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44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386171"/>
            <a:ext cx="3454399" cy="648969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Software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2794000" y="1665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6731000" y="223707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2794000" y="52469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26" name="Shape 626"/>
          <p:cNvSpPr txBox="1"/>
          <p:nvPr/>
        </p:nvSpPr>
        <p:spPr>
          <a:xfrm>
            <a:off x="10521538" y="1109714"/>
            <a:ext cx="2927761" cy="134643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386171"/>
            <a:ext cx="3454399" cy="648969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Software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2794000" y="1665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6731000" y="223707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2794000" y="52469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26" name="Shape 626"/>
          <p:cNvSpPr txBox="1"/>
          <p:nvPr/>
        </p:nvSpPr>
        <p:spPr>
          <a:xfrm>
            <a:off x="10984675" y="1386171"/>
            <a:ext cx="24773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Компьютер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  <p:sp>
        <p:nvSpPr>
          <p:cNvPr id="18" name="Shape 609"/>
          <p:cNvSpPr txBox="1"/>
          <p:nvPr/>
        </p:nvSpPr>
        <p:spPr>
          <a:xfrm>
            <a:off x="8775215" y="4303110"/>
            <a:ext cx="687873" cy="88036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3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hape 634"/>
          <p:cNvSpPr txBox="1"/>
          <p:nvPr/>
        </p:nvSpPr>
        <p:spPr>
          <a:xfrm>
            <a:off x="2882900" y="1130300"/>
            <a:ext cx="5204399" cy="718924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35" name="Shape 635"/>
          <p:cNvSpPr txBox="1"/>
          <p:nvPr/>
        </p:nvSpPr>
        <p:spPr>
          <a:xfrm>
            <a:off x="9926612" y="3460549"/>
            <a:ext cx="5204399" cy="16890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b="1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python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tryexcept.py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First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Second 123</a:t>
            </a:r>
          </a:p>
        </p:txBody>
      </p:sp>
      <p:sp>
        <p:nvSpPr>
          <p:cNvPr id="636" name="Shape 636"/>
          <p:cNvSpPr txBox="1"/>
          <p:nvPr/>
        </p:nvSpPr>
        <p:spPr>
          <a:xfrm>
            <a:off x="7866124" y="1104291"/>
            <a:ext cx="6390121" cy="16439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ru-RU" sz="2400" dirty="0"/>
              <a:t>Когда первое преобразование не удается - оно просто попадает в предложение </a:t>
            </a:r>
            <a:r>
              <a:rPr lang="ru-RU" sz="2400" dirty="0" err="1"/>
              <a:t>except</a:t>
            </a:r>
            <a:r>
              <a:rPr lang="ru-RU" sz="2400" dirty="0"/>
              <a:t>: и программа продолжается</a:t>
            </a:r>
            <a:endParaRPr lang="en-US" sz="24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7" name="Shape 637"/>
          <p:cNvCxnSpPr/>
          <p:nvPr/>
        </p:nvCxnSpPr>
        <p:spPr>
          <a:xfrm flipH="1">
            <a:off x="1469169" y="2565411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38" name="Shape 638"/>
          <p:cNvSpPr txBox="1"/>
          <p:nvPr/>
        </p:nvSpPr>
        <p:spPr>
          <a:xfrm>
            <a:off x="9187813" y="6835559"/>
            <a:ext cx="6010576" cy="16007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2400" dirty="0"/>
              <a:t>Когда второе преобразование завершается успешно - оно просто пропускает предложение </a:t>
            </a:r>
            <a:r>
              <a:rPr lang="ru-RU" sz="2400" dirty="0" err="1"/>
              <a:t>except</a:t>
            </a:r>
            <a:r>
              <a:rPr lang="ru-RU" sz="2400" dirty="0"/>
              <a:t>: и программа продолжается.</a:t>
            </a:r>
            <a:endParaRPr lang="en-US" sz="24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39" name="Shape 639"/>
          <p:cNvCxnSpPr/>
          <p:nvPr/>
        </p:nvCxnSpPr>
        <p:spPr>
          <a:xfrm>
            <a:off x="6301625" y="3443150"/>
            <a:ext cx="903299" cy="17399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0" name="Shape 640"/>
          <p:cNvCxnSpPr/>
          <p:nvPr/>
        </p:nvCxnSpPr>
        <p:spPr>
          <a:xfrm flipH="1">
            <a:off x="1390096" y="6179937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1" name="Shape 641"/>
          <p:cNvCxnSpPr/>
          <p:nvPr/>
        </p:nvCxnSpPr>
        <p:spPr>
          <a:xfrm rot="10800000" flipH="1">
            <a:off x="7866125" y="7987829"/>
            <a:ext cx="969900" cy="1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9839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 / except</a:t>
            </a:r>
          </a:p>
        </p:txBody>
      </p:sp>
      <p:sp>
        <p:nvSpPr>
          <p:cNvPr id="647" name="Shape 647"/>
          <p:cNvSpPr txBox="1"/>
          <p:nvPr/>
        </p:nvSpPr>
        <p:spPr>
          <a:xfrm>
            <a:off x="7581900" y="9525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'Bob'</a:t>
            </a:r>
          </a:p>
        </p:txBody>
      </p:sp>
      <p:cxnSp>
        <p:nvCxnSpPr>
          <p:cNvPr id="648" name="Shape 648"/>
          <p:cNvCxnSpPr/>
          <p:nvPr/>
        </p:nvCxnSpPr>
        <p:spPr>
          <a:xfrm rot="10800000">
            <a:off x="11690350" y="2797174"/>
            <a:ext cx="2417761" cy="20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49" name="Shape 649"/>
          <p:cNvSpPr txBox="1"/>
          <p:nvPr/>
        </p:nvSpPr>
        <p:spPr>
          <a:xfrm>
            <a:off x="1328126" y="2840245"/>
            <a:ext cx="5171100" cy="47511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print('Hello')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print('There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print('Done',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50" name="Shape 650"/>
          <p:cNvSpPr txBox="1"/>
          <p:nvPr/>
        </p:nvSpPr>
        <p:spPr>
          <a:xfrm>
            <a:off x="8229600" y="2387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print('Hello')</a:t>
            </a:r>
          </a:p>
        </p:txBody>
      </p:sp>
      <p:sp>
        <p:nvSpPr>
          <p:cNvPr id="651" name="Shape 651"/>
          <p:cNvSpPr txBox="1"/>
          <p:nvPr/>
        </p:nvSpPr>
        <p:spPr>
          <a:xfrm>
            <a:off x="8229600" y="50800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print('There')</a:t>
            </a:r>
          </a:p>
        </p:txBody>
      </p:sp>
      <p:sp>
        <p:nvSpPr>
          <p:cNvPr id="652" name="Shape 652"/>
          <p:cNvSpPr txBox="1"/>
          <p:nvPr/>
        </p:nvSpPr>
        <p:spPr>
          <a:xfrm>
            <a:off x="8229600" y="37719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653" name="Shape 653"/>
          <p:cNvSpPr txBox="1"/>
          <p:nvPr/>
        </p:nvSpPr>
        <p:spPr>
          <a:xfrm>
            <a:off x="8153400" y="74422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print('Done',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cxnSp>
        <p:nvCxnSpPr>
          <p:cNvPr id="654" name="Shape 654"/>
          <p:cNvCxnSpPr/>
          <p:nvPr/>
        </p:nvCxnSpPr>
        <p:spPr>
          <a:xfrm rot="10800000">
            <a:off x="9947275" y="3227386"/>
            <a:ext cx="19049" cy="541337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5" name="Shape 655"/>
          <p:cNvCxnSpPr/>
          <p:nvPr/>
        </p:nvCxnSpPr>
        <p:spPr>
          <a:xfrm rot="10800000" flipH="1">
            <a:off x="9947275" y="4618036"/>
            <a:ext cx="22225" cy="439736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56" name="Shape 656"/>
          <p:cNvSpPr txBox="1"/>
          <p:nvPr/>
        </p:nvSpPr>
        <p:spPr>
          <a:xfrm>
            <a:off x="12369800" y="6324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-1</a:t>
            </a:r>
          </a:p>
        </p:txBody>
      </p:sp>
      <p:cxnSp>
        <p:nvCxnSpPr>
          <p:cNvPr id="657" name="Shape 657"/>
          <p:cNvCxnSpPr/>
          <p:nvPr/>
        </p:nvCxnSpPr>
        <p:spPr>
          <a:xfrm rot="10800000" flipH="1">
            <a:off x="9942675" y="5940375"/>
            <a:ext cx="4799" cy="1550399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8" name="Shape 658"/>
          <p:cNvCxnSpPr/>
          <p:nvPr/>
        </p:nvCxnSpPr>
        <p:spPr>
          <a:xfrm rot="10800000">
            <a:off x="9293225" y="1884361"/>
            <a:ext cx="673099" cy="48577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9" name="Shape 659"/>
          <p:cNvCxnSpPr/>
          <p:nvPr/>
        </p:nvCxnSpPr>
        <p:spPr>
          <a:xfrm rot="10800000">
            <a:off x="11690349" y="4181475"/>
            <a:ext cx="2400300" cy="1746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0" name="Shape 660"/>
          <p:cNvCxnSpPr/>
          <p:nvPr/>
        </p:nvCxnSpPr>
        <p:spPr>
          <a:xfrm rot="10800000">
            <a:off x="11690349" y="5489575"/>
            <a:ext cx="2400300" cy="333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1" name="Shape 661"/>
          <p:cNvCxnSpPr/>
          <p:nvPr/>
        </p:nvCxnSpPr>
        <p:spPr>
          <a:xfrm rot="10800000">
            <a:off x="14150600" y="2753249"/>
            <a:ext cx="14999" cy="35115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2" name="Shape 662"/>
          <p:cNvCxnSpPr/>
          <p:nvPr/>
        </p:nvCxnSpPr>
        <p:spPr>
          <a:xfrm rot="10800000" flipH="1">
            <a:off x="9927550" y="6737349"/>
            <a:ext cx="2351700" cy="405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63" name="Shape 663"/>
          <p:cNvSpPr txBox="1"/>
          <p:nvPr/>
        </p:nvSpPr>
        <p:spPr>
          <a:xfrm>
            <a:off x="12920677" y="7340600"/>
            <a:ext cx="23517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Safety net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Образец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try / except</a:t>
            </a:r>
          </a:p>
        </p:txBody>
      </p:sp>
      <p:sp>
        <p:nvSpPr>
          <p:cNvPr id="669" name="Shape 669"/>
          <p:cNvSpPr txBox="1"/>
          <p:nvPr/>
        </p:nvSpPr>
        <p:spPr>
          <a:xfrm>
            <a:off x="9999150" y="3585854"/>
            <a:ext cx="5941499" cy="374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 a number: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Nice work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 a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number: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forty-two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Not a number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</a:t>
            </a:r>
          </a:p>
        </p:txBody>
      </p:sp>
      <p:sp>
        <p:nvSpPr>
          <p:cNvPr id="670" name="Shape 670"/>
          <p:cNvSpPr txBox="1"/>
          <p:nvPr/>
        </p:nvSpPr>
        <p:spPr>
          <a:xfrm>
            <a:off x="910375" y="2860675"/>
            <a:ext cx="85610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input('Enter a number:')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try: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except: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endParaRPr lang="en-US" sz="30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&gt; 0 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print('Nice work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print('Not a number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idx="1"/>
          </p:nvPr>
        </p:nvSpPr>
        <p:spPr>
          <a:xfrm>
            <a:off x="1155699" y="2437746"/>
            <a:ext cx="6444313" cy="5459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>
                <a:solidFill>
                  <a:srgbClr val="FFFF00"/>
                </a:solidFill>
              </a:rPr>
              <a:t>Логические выражения </a:t>
            </a:r>
            <a:r>
              <a:rPr lang="ru-RU" sz="2800" dirty="0"/>
              <a:t>задают вопрос и дают результат Да или Нет, который мы используем для управления потоком программы.</a:t>
            </a:r>
          </a:p>
          <a:p>
            <a:r>
              <a:rPr lang="ru-RU" sz="2800" dirty="0">
                <a:solidFill>
                  <a:srgbClr val="FFFF00"/>
                </a:solidFill>
              </a:rPr>
              <a:t>Логические выражения</a:t>
            </a:r>
            <a:r>
              <a:rPr lang="ru-RU" sz="2800" dirty="0"/>
              <a:t>, использующие операторы сравнения, оцениваются как Истина / Ложь или Да / Нет</a:t>
            </a:r>
          </a:p>
          <a:p>
            <a:r>
              <a:rPr lang="ru-RU" sz="2800" dirty="0"/>
              <a:t>Операторы сравнения смотрят на переменные, но не изменяют их.</a:t>
            </a:r>
          </a:p>
        </p:txBody>
      </p:sp>
      <p:sp>
        <p:nvSpPr>
          <p:cNvPr id="284" name="Shape 284"/>
          <p:cNvSpPr txBox="1"/>
          <p:nvPr/>
        </p:nvSpPr>
        <p:spPr>
          <a:xfrm>
            <a:off x="7980218" y="7044207"/>
            <a:ext cx="7565741" cy="88465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Помните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en-US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</a:t>
            </a:r>
            <a:r>
              <a:rPr lang="en-US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используется для присваивания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graphicFrame>
        <p:nvGraphicFramePr>
          <p:cNvPr id="285" name="Shape 285"/>
          <p:cNvGraphicFramePr/>
          <p:nvPr>
            <p:extLst>
              <p:ext uri="{D42A27DB-BD31-4B8C-83A1-F6EECF244321}">
                <p14:modId xmlns:p14="http://schemas.microsoft.com/office/powerpoint/2010/main" val="3847641576"/>
              </p:ext>
            </p:extLst>
          </p:nvPr>
        </p:nvGraphicFramePr>
        <p:xfrm>
          <a:off x="8820649" y="2483685"/>
          <a:ext cx="5762250" cy="3873170"/>
        </p:xfrm>
        <a:graphic>
          <a:graphicData uri="http://schemas.openxmlformats.org/drawingml/2006/table">
            <a:tbl>
              <a:tblPr>
                <a:noFill/>
                <a:tableStyleId>{B8F067E2-09F7-453C-9FDD-70E00E45BC5A}</a:tableStyleId>
              </a:tblPr>
              <a:tblGrid>
                <a:gridCol w="2175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6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Оператор</a:t>
                      </a:r>
                      <a:endParaRPr lang="en-US" sz="3300" b="0" i="0" u="none" dirty="0">
                        <a:solidFill>
                          <a:srgbClr val="00FFFF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300" b="0" i="0" u="none" dirty="0">
                          <a:solidFill>
                            <a:srgbClr val="FFFF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Значение</a:t>
                      </a:r>
                      <a:endParaRPr lang="en-US" sz="3300" b="0" i="0" u="none" dirty="0">
                        <a:solidFill>
                          <a:srgbClr val="FFFF00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Меньше, чем</a:t>
                      </a:r>
                    </a:p>
                  </a:txBody>
                  <a:tcPr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Меньше или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 == 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Больше или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Больше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!=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Не равен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58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kk-KZ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9" name="Shape 689"/>
          <p:cNvSpPr txBox="1">
            <a:spLocks noGrp="1"/>
          </p:cNvSpPr>
          <p:nvPr>
            <p:ph idx="1"/>
          </p:nvPr>
        </p:nvSpPr>
        <p:spPr>
          <a:xfrm>
            <a:off x="1155700" y="2945058"/>
            <a:ext cx="13932000" cy="470564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==   &lt;=   &gt;=   &gt;   &lt;   !=</a:t>
            </a: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Односторонние решения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Двусторонние решения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if: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else:</a:t>
            </a:r>
          </a:p>
        </p:txBody>
      </p:sp>
      <p:sp>
        <p:nvSpPr>
          <p:cNvPr id="690" name="Shape 690"/>
          <p:cNvSpPr txBox="1">
            <a:spLocks noGrp="1"/>
          </p:cNvSpPr>
          <p:nvPr>
            <p:ph type="body" idx="4294967295"/>
          </p:nvPr>
        </p:nvSpPr>
        <p:spPr>
          <a:xfrm>
            <a:off x="8661359" y="2945058"/>
            <a:ext cx="7000875" cy="47831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Вложенные решения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Множественные решения с </a:t>
            </a: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elif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/ </a:t>
            </a:r>
            <a:r>
              <a:rPr lang="en-US" sz="36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xcept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компенсации ошибок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 txBox="1"/>
          <p:nvPr/>
        </p:nvSpPr>
        <p:spPr>
          <a:xfrm>
            <a:off x="734310" y="828150"/>
            <a:ext cx="3683311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6" name="Shape 676"/>
          <p:cNvSpPr txBox="1"/>
          <p:nvPr/>
        </p:nvSpPr>
        <p:spPr>
          <a:xfrm>
            <a:off x="2476500" y="2182599"/>
            <a:ext cx="10706100" cy="52632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4000" dirty="0"/>
              <a:t>Перепишите расчет заработной платы, чтобы дать сотруднику 1,5-кратную почасовую ставку за часы, отработанные более 40 часов.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Pay: 475.0</a:t>
            </a:r>
          </a:p>
        </p:txBody>
      </p:sp>
      <p:sp>
        <p:nvSpPr>
          <p:cNvPr id="677" name="Shape 677"/>
          <p:cNvSpPr txBox="1"/>
          <p:nvPr/>
        </p:nvSpPr>
        <p:spPr>
          <a:xfrm>
            <a:off x="9896474" y="7249006"/>
            <a:ext cx="5483433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Shape 682"/>
          <p:cNvSpPr txBox="1"/>
          <p:nvPr/>
        </p:nvSpPr>
        <p:spPr>
          <a:xfrm>
            <a:off x="509457" y="837575"/>
            <a:ext cx="4086294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Упражнение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3" name="Shape 683"/>
          <p:cNvSpPr txBox="1"/>
          <p:nvPr/>
        </p:nvSpPr>
        <p:spPr>
          <a:xfrm>
            <a:off x="3136900" y="1916225"/>
            <a:ext cx="10706100" cy="63371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4000" dirty="0"/>
              <a:t>Перепишите свою программу оплаты, используя </a:t>
            </a:r>
            <a:r>
              <a:rPr lang="ru-RU" sz="4000" dirty="0" err="1"/>
              <a:t>try</a:t>
            </a:r>
            <a:r>
              <a:rPr lang="ru-RU" sz="4000" dirty="0"/>
              <a:t> и </a:t>
            </a:r>
            <a:r>
              <a:rPr lang="ru-RU" sz="4000" dirty="0" err="1"/>
              <a:t>except</a:t>
            </a:r>
            <a:r>
              <a:rPr lang="ru-RU" sz="4000" dirty="0"/>
              <a:t>, чтобы ваша программа корректно обрабатывала нечисловой ввод.</a:t>
            </a:r>
          </a:p>
          <a:p>
            <a:pPr lvl="0">
              <a:buClr>
                <a:schemeClr val="lt1"/>
              </a:buClr>
              <a:buSzPct val="25000"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nine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Error, please enter numeric 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forty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Error, please enter numeric input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сравнения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1" name="Shape 291"/>
          <p:cNvSpPr txBox="1"/>
          <p:nvPr/>
        </p:nvSpPr>
        <p:spPr>
          <a:xfrm>
            <a:off x="1155700" y="2608285"/>
            <a:ext cx="8797769" cy="54714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5 :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print('Equals 5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if x &gt; 4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print('Greater than 4</a:t>
            </a:r>
            <a:r>
              <a:rPr lang="en-US" sz="30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 x &gt;= 5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print('Greater than or Equals 5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0000"/>
              </a:buClr>
              <a:buSzPct val="25000"/>
            </a:pPr>
            <a:r>
              <a:rPr lang="en-US" sz="3000" i="0" u="none" strike="noStrike" cap="none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if x &lt; 6 : print('Less than 6</a:t>
            </a:r>
            <a:r>
              <a:rPr lang="en-US" sz="3000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D9D9D9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&lt;= 5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print('Less than or Equals 5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x != 6 :</a:t>
            </a:r>
          </a:p>
          <a:p>
            <a:pPr lvl="0">
              <a:buClr>
                <a:srgbClr val="00FFFF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print('Not equal 6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10513900" y="2985796"/>
            <a:ext cx="5240762" cy="52028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Равен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Больше, чем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Больше или равен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Меньше, чем </a:t>
            </a:r>
            <a:r>
              <a:rPr lang="en-US" sz="3600" u="none" strike="noStrike" cap="none" dirty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Меньше или равен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равен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1631969" y="564876"/>
            <a:ext cx="9912488" cy="1070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Односторонние решения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9" name="Shape 299"/>
          <p:cNvSpPr txBox="1"/>
          <p:nvPr/>
        </p:nvSpPr>
        <p:spPr>
          <a:xfrm>
            <a:off x="631900" y="1543987"/>
            <a:ext cx="5712000" cy="65057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print('Before 5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 x == 5 :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print('Is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print('Is Still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print('Third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print('Afterwards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rint('Before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6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print('Is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print('Is Still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print('Third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rint('Afterwards 6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7321666" y="2088625"/>
            <a:ext cx="2826846" cy="59610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Still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Third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Afterwards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Afterwards 6</a:t>
            </a:r>
          </a:p>
        </p:txBody>
      </p:sp>
      <p:cxnSp>
        <p:nvCxnSpPr>
          <p:cNvPr id="301" name="Shape 301"/>
          <p:cNvCxnSpPr/>
          <p:nvPr/>
        </p:nvCxnSpPr>
        <p:spPr>
          <a:xfrm flipH="1" flipV="1">
            <a:off x="6384210" y="3857360"/>
            <a:ext cx="794254" cy="652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2" name="Shape 302"/>
          <p:cNvCxnSpPr/>
          <p:nvPr/>
        </p:nvCxnSpPr>
        <p:spPr>
          <a:xfrm flipH="1">
            <a:off x="5382786" y="6345736"/>
            <a:ext cx="1669419" cy="1160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3" name="Shape 303"/>
          <p:cNvCxnSpPr/>
          <p:nvPr/>
        </p:nvCxnSpPr>
        <p:spPr>
          <a:xfrm rot="10800000">
            <a:off x="12087268" y="1315710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4" name="Shape 304"/>
          <p:cNvSpPr/>
          <p:nvPr/>
        </p:nvSpPr>
        <p:spPr>
          <a:xfrm>
            <a:off x="10671332" y="1876061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== 5 ?</a:t>
            </a:r>
          </a:p>
        </p:txBody>
      </p:sp>
      <p:cxnSp>
        <p:nvCxnSpPr>
          <p:cNvPr id="305" name="Shape 305"/>
          <p:cNvCxnSpPr/>
          <p:nvPr/>
        </p:nvCxnSpPr>
        <p:spPr>
          <a:xfrm rot="10800000">
            <a:off x="12087393" y="3093698"/>
            <a:ext cx="49200" cy="4060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6" name="Shape 306"/>
          <p:cNvCxnSpPr/>
          <p:nvPr/>
        </p:nvCxnSpPr>
        <p:spPr>
          <a:xfrm rot="10800000">
            <a:off x="13528956" y="2504710"/>
            <a:ext cx="724500" cy="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07" name="Shape 307"/>
          <p:cNvCxnSpPr/>
          <p:nvPr/>
        </p:nvCxnSpPr>
        <p:spPr>
          <a:xfrm rot="10800000" flipH="1">
            <a:off x="14273369" y="2504835"/>
            <a:ext cx="15899" cy="644400"/>
          </a:xfrm>
          <a:prstGeom prst="straightConnector1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8" name="Shape 308"/>
          <p:cNvCxnSpPr/>
          <p:nvPr/>
        </p:nvCxnSpPr>
        <p:spPr>
          <a:xfrm>
            <a:off x="12144418" y="6345736"/>
            <a:ext cx="21494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9" name="Shape 309"/>
          <p:cNvSpPr txBox="1"/>
          <p:nvPr/>
        </p:nvSpPr>
        <p:spPr>
          <a:xfrm>
            <a:off x="13365944" y="1667311"/>
            <a:ext cx="1114555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12817632" y="42128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print('Still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1" name="Shape 311"/>
          <p:cNvSpPr txBox="1"/>
          <p:nvPr/>
        </p:nvSpPr>
        <p:spPr>
          <a:xfrm>
            <a:off x="12817632" y="53177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print('Third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2" name="Shape 312"/>
          <p:cNvSpPr txBox="1"/>
          <p:nvPr/>
        </p:nvSpPr>
        <p:spPr>
          <a:xfrm>
            <a:off x="10988832" y="3171461"/>
            <a:ext cx="723900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12817632" y="31079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print('Is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5’)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14" name="Shape 314"/>
          <p:cNvCxnSpPr>
            <a:endCxn id="313" idx="2"/>
          </p:cNvCxnSpPr>
          <p:nvPr/>
        </p:nvCxnSpPr>
        <p:spPr>
          <a:xfrm rot="10800000" flipH="1">
            <a:off x="14267981" y="3857360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5" name="Shape 315"/>
          <p:cNvCxnSpPr/>
          <p:nvPr/>
        </p:nvCxnSpPr>
        <p:spPr>
          <a:xfrm rot="10800000" flipH="1">
            <a:off x="14267982" y="4999998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6" name="Shape 316"/>
          <p:cNvCxnSpPr/>
          <p:nvPr/>
        </p:nvCxnSpPr>
        <p:spPr>
          <a:xfrm rot="10800000" flipH="1">
            <a:off x="14276219" y="6066435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727075" y="745588"/>
            <a:ext cx="13512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Отступы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idx="1"/>
          </p:nvPr>
        </p:nvSpPr>
        <p:spPr>
          <a:xfrm>
            <a:off x="946523" y="2592296"/>
            <a:ext cx="14269178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>
                <a:solidFill>
                  <a:schemeClr val="accent2"/>
                </a:solidFill>
              </a:rPr>
              <a:t>Увеличить отступ </a:t>
            </a:r>
            <a:r>
              <a:rPr lang="ru-RU" sz="3200" dirty="0"/>
              <a:t>после оператора </a:t>
            </a:r>
            <a:r>
              <a:rPr lang="ru-RU" sz="3200" dirty="0" err="1"/>
              <a:t>if</a:t>
            </a:r>
            <a:r>
              <a:rPr lang="ru-RU" sz="3200" dirty="0"/>
              <a:t> или </a:t>
            </a:r>
            <a:r>
              <a:rPr lang="ru-RU" sz="3200" dirty="0" err="1"/>
              <a:t>for</a:t>
            </a:r>
            <a:r>
              <a:rPr lang="ru-RU" sz="3200" dirty="0"/>
              <a:t> (после:)</a:t>
            </a:r>
          </a:p>
          <a:p>
            <a:r>
              <a:rPr lang="ru-RU" sz="3200" dirty="0">
                <a:solidFill>
                  <a:schemeClr val="accent2"/>
                </a:solidFill>
              </a:rPr>
              <a:t>Сохраняйте отступ</a:t>
            </a:r>
            <a:r>
              <a:rPr lang="ru-RU" sz="3200" dirty="0"/>
              <a:t>, чтобы указать область действия блока (на какие строки влияет </a:t>
            </a:r>
            <a:r>
              <a:rPr lang="ru-RU" sz="3200" dirty="0" err="1"/>
              <a:t>if</a:t>
            </a:r>
            <a:r>
              <a:rPr lang="ru-RU" sz="3200" dirty="0"/>
              <a:t> / </a:t>
            </a:r>
            <a:r>
              <a:rPr lang="ru-RU" sz="3200" dirty="0" err="1"/>
              <a:t>for</a:t>
            </a:r>
            <a:r>
              <a:rPr lang="ru-RU" sz="3200" dirty="0"/>
              <a:t>)</a:t>
            </a:r>
          </a:p>
          <a:p>
            <a:r>
              <a:rPr lang="ru-RU" sz="3200" dirty="0">
                <a:solidFill>
                  <a:schemeClr val="accent2"/>
                </a:solidFill>
              </a:rPr>
              <a:t>Уменьшите отступ </a:t>
            </a:r>
            <a:r>
              <a:rPr lang="ru-RU" sz="3200" dirty="0"/>
              <a:t>до уровня оператора </a:t>
            </a:r>
            <a:r>
              <a:rPr lang="ru-RU" sz="3200" dirty="0" err="1"/>
              <a:t>if</a:t>
            </a:r>
            <a:r>
              <a:rPr lang="ru-RU" sz="3200" dirty="0"/>
              <a:t> или оператора </a:t>
            </a:r>
            <a:r>
              <a:rPr lang="ru-RU" sz="3200" dirty="0" err="1"/>
              <a:t>for</a:t>
            </a:r>
            <a:r>
              <a:rPr lang="ru-RU" sz="3200" dirty="0"/>
              <a:t>, чтобы указать конец блока</a:t>
            </a:r>
          </a:p>
          <a:p>
            <a:r>
              <a:rPr lang="ru-RU" sz="3200" dirty="0"/>
              <a:t>Пустые строки игнорируются - они не влияют на отступ</a:t>
            </a:r>
          </a:p>
          <a:p>
            <a:r>
              <a:rPr lang="ru-RU" sz="3200" dirty="0"/>
              <a:t>Комментарии к строке сами по себе игнорируются с учетом отступа.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861482" y="864881"/>
            <a:ext cx="1253963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Предупреждение</a:t>
            </a:r>
            <a:r>
              <a:rPr lang="en-US" sz="5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-US" sz="5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5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Отключите вкладки</a:t>
            </a:r>
            <a:r>
              <a:rPr lang="ru-RU" sz="5400" u="none" strike="noStrike" cap="none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</a:t>
            </a:r>
            <a:r>
              <a:rPr lang="en-US" sz="5400" u="none" strike="noStrike" cap="none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!!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8A84C1-E670-4032-A488-35876D095B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8288" y="3588415"/>
            <a:ext cx="1461900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Atom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автоматически использует пробелы для файлов с расширением ".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Большинство текстовых редакторов могут превращать табуляции в пробелы - обязательно включите эту функцию. </a:t>
            </a:r>
            <a:endParaRPr kumimoji="0" lang="ru-RU" altLang="ru-RU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NotePad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++: Настройки -&gt; Настройки -&gt; Языковое меню / Настройки вкладок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TextWrangler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TextWrangler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-&gt; Настройки -&gt; Настройки редактора по умолчанию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Python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очень заботится о том, насколько далеко отступает строка.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Если вы смешиваете табуляции и пробелы, вы можете получить «ошибки отступа», даже если все выглядит нормально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Shape 3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240" y="830184"/>
            <a:ext cx="7693547" cy="585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4436" y="3624290"/>
            <a:ext cx="7755120" cy="448359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/>
          <p:nvPr/>
        </p:nvSpPr>
        <p:spPr>
          <a:xfrm>
            <a:off x="1923738" y="1809750"/>
            <a:ext cx="1270000" cy="1270000"/>
          </a:xfrm>
          <a:prstGeom prst="rightArrow">
            <a:avLst>
              <a:gd name="adj1" fmla="val 41925"/>
              <a:gd name="adj2" fmla="val 23141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Shape 337"/>
          <p:cNvSpPr/>
          <p:nvPr/>
        </p:nvSpPr>
        <p:spPr>
          <a:xfrm>
            <a:off x="11986930" y="6513643"/>
            <a:ext cx="1270000" cy="1270000"/>
          </a:xfrm>
          <a:prstGeom prst="rightArrow">
            <a:avLst>
              <a:gd name="adj1" fmla="val 28791"/>
              <a:gd name="adj2" fmla="val 26088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Shape 338"/>
          <p:cNvSpPr txBox="1"/>
          <p:nvPr/>
        </p:nvSpPr>
        <p:spPr>
          <a:xfrm>
            <a:off x="9846980" y="977900"/>
            <a:ext cx="42799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Вам поможет</a:t>
            </a:r>
            <a:endParaRPr lang="en-US" sz="3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/>
          <p:nvPr/>
        </p:nvSpPr>
        <p:spPr>
          <a:xfrm>
            <a:off x="5395988" y="2404977"/>
            <a:ext cx="7918337" cy="60065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print('Still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bigger')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print('Done with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print('Done with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print('All Done') </a:t>
            </a:r>
          </a:p>
        </p:txBody>
      </p:sp>
      <p:sp>
        <p:nvSpPr>
          <p:cNvPr id="344" name="Shape 344"/>
          <p:cNvSpPr txBox="1"/>
          <p:nvPr/>
        </p:nvSpPr>
        <p:spPr>
          <a:xfrm>
            <a:off x="2149434" y="957300"/>
            <a:ext cx="10949049" cy="12572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3600" dirty="0">
                <a:solidFill>
                  <a:schemeClr val="accent2"/>
                </a:solidFill>
              </a:rPr>
              <a:t>увеличивать / поддерживать </a:t>
            </a:r>
            <a:r>
              <a:rPr lang="ru-RU" sz="3600" dirty="0"/>
              <a:t>после </a:t>
            </a:r>
            <a:r>
              <a:rPr lang="ru-RU" sz="3600" dirty="0" err="1"/>
              <a:t>if</a:t>
            </a:r>
            <a:r>
              <a:rPr lang="ru-RU" sz="3600" dirty="0"/>
              <a:t> или </a:t>
            </a:r>
            <a:r>
              <a:rPr lang="ru-RU" sz="3600" dirty="0" err="1"/>
              <a:t>for</a:t>
            </a:r>
            <a:endParaRPr sz="1200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algn="ctr">
              <a:buClr>
                <a:srgbClr val="FF00FF"/>
              </a:buClr>
              <a:buSzPct val="25000"/>
            </a:pPr>
            <a:r>
              <a:rPr lang="ru-RU" sz="3600" dirty="0">
                <a:solidFill>
                  <a:schemeClr val="accent2"/>
                </a:solidFill>
              </a:rPr>
              <a:t>уменьшение</a:t>
            </a:r>
            <a:r>
              <a:rPr lang="ru-RU" sz="3600" dirty="0"/>
              <a:t>, чтобы указать конец блока</a:t>
            </a:r>
            <a:endParaRPr dirty="0"/>
          </a:p>
        </p:txBody>
      </p:sp>
      <p:cxnSp>
        <p:nvCxnSpPr>
          <p:cNvPr id="345" name="Shape 345"/>
          <p:cNvCxnSpPr/>
          <p:nvPr/>
        </p:nvCxnSpPr>
        <p:spPr>
          <a:xfrm>
            <a:off x="3187095" y="47879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6" name="Shape 346"/>
          <p:cNvCxnSpPr/>
          <p:nvPr/>
        </p:nvCxnSpPr>
        <p:spPr>
          <a:xfrm rot="10800000">
            <a:off x="3818860" y="37210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7" name="Shape 347"/>
          <p:cNvCxnSpPr/>
          <p:nvPr/>
        </p:nvCxnSpPr>
        <p:spPr>
          <a:xfrm rot="10800000">
            <a:off x="4503199" y="71929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8" name="Shape 348"/>
          <p:cNvCxnSpPr/>
          <p:nvPr/>
        </p:nvCxnSpPr>
        <p:spPr>
          <a:xfrm>
            <a:off x="3794955" y="76200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9" name="Shape 349"/>
          <p:cNvCxnSpPr/>
          <p:nvPr/>
        </p:nvCxnSpPr>
        <p:spPr>
          <a:xfrm rot="10800000">
            <a:off x="3830000" y="6273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0" name="Shape 350"/>
          <p:cNvCxnSpPr/>
          <p:nvPr/>
        </p:nvCxnSpPr>
        <p:spPr>
          <a:xfrm rot="10800000">
            <a:off x="3830000" y="4241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1" name="Shape 351"/>
          <p:cNvCxnSpPr/>
          <p:nvPr/>
        </p:nvCxnSpPr>
        <p:spPr>
          <a:xfrm rot="10800000">
            <a:off x="3830000" y="67944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 rot="10800000">
            <a:off x="3261800" y="5718064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 rot="10800000">
            <a:off x="3395540" y="27050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4" name="Shape 354"/>
          <p:cNvCxnSpPr/>
          <p:nvPr/>
        </p:nvCxnSpPr>
        <p:spPr>
          <a:xfrm rot="10800000">
            <a:off x="3395540" y="31876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5" name="Shape 355"/>
          <p:cNvCxnSpPr/>
          <p:nvPr/>
        </p:nvCxnSpPr>
        <p:spPr>
          <a:xfrm>
            <a:off x="3261800" y="80772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389</TotalTime>
  <Words>1956</Words>
  <Application>Microsoft Office PowerPoint</Application>
  <PresentationFormat>Произвольный</PresentationFormat>
  <Paragraphs>447</Paragraphs>
  <Slides>32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Cabin</vt:lpstr>
      <vt:lpstr>Century Gothic</vt:lpstr>
      <vt:lpstr>Courier</vt:lpstr>
      <vt:lpstr>Gill Sans</vt:lpstr>
      <vt:lpstr>Merriweather Sans</vt:lpstr>
      <vt:lpstr>Wingdings 3</vt:lpstr>
      <vt:lpstr>Ион</vt:lpstr>
      <vt:lpstr>Лекция 4 Условные операторы</vt:lpstr>
      <vt:lpstr>Условные шаги</vt:lpstr>
      <vt:lpstr>Операторы сравнения</vt:lpstr>
      <vt:lpstr>Операторы сравнения</vt:lpstr>
      <vt:lpstr>Односторонние решения</vt:lpstr>
      <vt:lpstr>Отступы</vt:lpstr>
      <vt:lpstr>Предупреждение: Отключите вкладки!!!</vt:lpstr>
      <vt:lpstr>Презентация PowerPoint</vt:lpstr>
      <vt:lpstr>Презентация PowerPoint</vt:lpstr>
      <vt:lpstr>Презентация PowerPoint</vt:lpstr>
      <vt:lpstr>Презентация PowerPoint</vt:lpstr>
      <vt:lpstr>Двусторонние решения</vt:lpstr>
      <vt:lpstr>Двусторонние решения с else:</vt:lpstr>
      <vt:lpstr>Визуализация блоков</vt:lpstr>
      <vt:lpstr>Больше условных структур…</vt:lpstr>
      <vt:lpstr>Множественные решения</vt:lpstr>
      <vt:lpstr>Множественные</vt:lpstr>
      <vt:lpstr>Множественные решения</vt:lpstr>
      <vt:lpstr>Множественные решения</vt:lpstr>
      <vt:lpstr>Множественные решения</vt:lpstr>
      <vt:lpstr>Множественные решения</vt:lpstr>
      <vt:lpstr>Структура try / except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try / except</vt:lpstr>
      <vt:lpstr>Образец try / except</vt:lpstr>
      <vt:lpstr>Резюме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Execution</dc:title>
  <cp:lastModifiedBy>Владислав Карюкин</cp:lastModifiedBy>
  <cp:revision>91</cp:revision>
  <dcterms:modified xsi:type="dcterms:W3CDTF">2021-09-01T09:37:39Z</dcterms:modified>
</cp:coreProperties>
</file>